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19"/>
  </p:notesMasterIdLst>
  <p:sldIdLst>
    <p:sldId id="556" r:id="rId3"/>
    <p:sldId id="546" r:id="rId4"/>
    <p:sldId id="534" r:id="rId5"/>
    <p:sldId id="547" r:id="rId6"/>
    <p:sldId id="539" r:id="rId7"/>
    <p:sldId id="548" r:id="rId8"/>
    <p:sldId id="549" r:id="rId9"/>
    <p:sldId id="550" r:id="rId10"/>
    <p:sldId id="551" r:id="rId11"/>
    <p:sldId id="552" r:id="rId12"/>
    <p:sldId id="553" r:id="rId13"/>
    <p:sldId id="554" r:id="rId14"/>
    <p:sldId id="555" r:id="rId15"/>
    <p:sldId id="507" r:id="rId16"/>
    <p:sldId id="557" r:id="rId17"/>
    <p:sldId id="558" r:id="rId18"/>
  </p:sldIdLst>
  <p:sldSz cx="9144000" cy="5143500" type="screen16x9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黑体" pitchFamily="49" charset="-122"/>
      <p:regular r:id="rId24"/>
    </p:embeddedFont>
    <p:embeddedFont>
      <p:font typeface="楷体" pitchFamily="49" charset="-122"/>
      <p:regular r:id="rId25"/>
    </p:embeddedFont>
    <p:embeddedFont>
      <p:font typeface="幼圆" pitchFamily="49" charset="-122"/>
      <p:regular r:id="rId26"/>
    </p:embeddedFont>
    <p:embeddedFont>
      <p:font typeface="华文楷体" pitchFamily="2" charset="-122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61" autoAdjust="0"/>
    <p:restoredTop sz="94291" autoAdjust="0"/>
  </p:normalViewPr>
  <p:slideViewPr>
    <p:cSldViewPr>
      <p:cViewPr>
        <p:scale>
          <a:sx n="70" d="100"/>
          <a:sy n="70" d="100"/>
        </p:scale>
        <p:origin x="-538" y="-82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751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426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2639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617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749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92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33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21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697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074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620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3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514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35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321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00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96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61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326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55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59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16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4349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4751901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02498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395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258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9941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1979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3116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6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2858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4457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3267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4908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57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6468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300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9594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863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266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2479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99901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15762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3967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07504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7220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91011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93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0318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2792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814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42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545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99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5004048" cy="18002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生活中的负数 用正负数表示相反意义的量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258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112719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8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slide" Target="slide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23285" y="1435155"/>
            <a:ext cx="8486939" cy="900246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54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用正负数表示相反意义的量</a:t>
            </a:r>
            <a:endParaRPr lang="zh-CN" altLang="en-US" sz="5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生活</a:t>
            </a:r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中的负数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203848" y="103733"/>
            <a:ext cx="28803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310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="" xmlns:a16="http://schemas.microsoft.com/office/drawing/2014/main" id="{F04CE68C-3C1C-4C73-B6F2-DBE981C8189A}"/>
              </a:ext>
            </a:extLst>
          </p:cNvPr>
          <p:cNvSpPr txBox="1">
            <a:spLocks/>
          </p:cNvSpPr>
          <p:nvPr/>
        </p:nvSpPr>
        <p:spPr>
          <a:xfrm>
            <a:off x="323528" y="339502"/>
            <a:ext cx="3870208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填空。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D28F6D1A-6F37-4467-A1FA-93B129B69B22}"/>
              </a:ext>
            </a:extLst>
          </p:cNvPr>
          <p:cNvSpPr>
            <a:spLocks noGrp="1" noRot="1"/>
          </p:cNvSpPr>
          <p:nvPr/>
        </p:nvSpPr>
        <p:spPr>
          <a:xfrm>
            <a:off x="819671" y="1347614"/>
            <a:ext cx="7424737" cy="23955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2800" b="1" noProof="1" smtClean="0">
                <a:effectLst>
                  <a:outerShdw blurRad="38100" dist="38100" dir="2700000">
                    <a:srgbClr val="FFFFFF"/>
                  </a:outerShdw>
                </a:effectLst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en-US" sz="2800" b="1" noProof="1">
                <a:effectLst>
                  <a:outerShdw blurRad="38100" dist="38100" dir="2700000">
                    <a:srgbClr val="FFFFFF"/>
                  </a:outerShdw>
                </a:effectLst>
                <a:latin typeface="楷体" pitchFamily="49" charset="-122"/>
                <a:ea typeface="楷体" pitchFamily="49" charset="-122"/>
              </a:rPr>
              <a:t>只蜜蜂从蜂房出来采蜜，向东飞了2千米后，没有找到蜜源，又继续向东飞了1千米，仍没有找到蜜源，于是又飞了-5千米，终于找到了蜜源。此时这只蜜蜂在蜂房的（    ）方，距离蜂房（     ）千米？（如果向东为正，向西为负）</a:t>
            </a:r>
          </a:p>
        </p:txBody>
      </p:sp>
      <p:sp>
        <p:nvSpPr>
          <p:cNvPr id="10" name="文本框 11267">
            <a:extLst>
              <a:ext uri="{FF2B5EF4-FFF2-40B4-BE49-F238E27FC236}">
                <a16:creationId xmlns="" xmlns:a16="http://schemas.microsoft.com/office/drawing/2014/main" id="{ABA4DD97-53CB-4419-B2EB-505FFAF5497D}"/>
              </a:ext>
            </a:extLst>
          </p:cNvPr>
          <p:cNvSpPr txBox="1"/>
          <p:nvPr/>
        </p:nvSpPr>
        <p:spPr>
          <a:xfrm>
            <a:off x="5940152" y="2480578"/>
            <a:ext cx="1084262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西</a:t>
            </a:r>
          </a:p>
        </p:txBody>
      </p:sp>
      <p:sp>
        <p:nvSpPr>
          <p:cNvPr id="16" name="文本框 11268">
            <a:extLst>
              <a:ext uri="{FF2B5EF4-FFF2-40B4-BE49-F238E27FC236}">
                <a16:creationId xmlns="" xmlns:a16="http://schemas.microsoft.com/office/drawing/2014/main" id="{20FD5D42-BCA3-412D-A3E8-437753D28291}"/>
              </a:ext>
            </a:extLst>
          </p:cNvPr>
          <p:cNvSpPr txBox="1"/>
          <p:nvPr/>
        </p:nvSpPr>
        <p:spPr>
          <a:xfrm>
            <a:off x="2407618" y="2912626"/>
            <a:ext cx="1084262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- 2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193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/>
      <p:bldP spid="16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A9737FDF-13BA-4824-AAF0-52930A8060C8}"/>
              </a:ext>
            </a:extLst>
          </p:cNvPr>
          <p:cNvSpPr>
            <a:spLocks noGrp="1" noRot="1"/>
          </p:cNvSpPr>
          <p:nvPr/>
        </p:nvSpPr>
        <p:spPr>
          <a:xfrm>
            <a:off x="903534" y="1131590"/>
            <a:ext cx="7126041" cy="95802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altLang="x-none" sz="2800" b="1" noProof="1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1</a:t>
            </a:r>
            <a:r>
              <a:rPr lang="en-US" altLang="zh-CN" sz="2800" b="1" noProof="1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.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如果水位下降3厘米记作-3厘米，那么水位上升1厘米记作（     ）厘米。</a:t>
            </a:r>
          </a:p>
        </p:txBody>
      </p:sp>
      <p:sp>
        <p:nvSpPr>
          <p:cNvPr id="10" name="文本框 12290">
            <a:extLst>
              <a:ext uri="{FF2B5EF4-FFF2-40B4-BE49-F238E27FC236}">
                <a16:creationId xmlns="" xmlns:a16="http://schemas.microsoft.com/office/drawing/2014/main" id="{345AC9AB-6EF7-4600-A658-B57CF990A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534" y="2214981"/>
            <a:ext cx="70580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华文楷体" panose="02010600040101010101" pitchFamily="2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华文楷体" panose="02010600040101010101" pitchFamily="2" charset="-122"/>
              </a:rPr>
              <a:t>.以小亮家为起点，规定向东走为正，向西走为负，如果小亮从家走了+30米，又走了-30米，这时小亮离家的距离是（    ）米。</a:t>
            </a:r>
          </a:p>
        </p:txBody>
      </p:sp>
      <p:sp>
        <p:nvSpPr>
          <p:cNvPr id="16" name="文本框 12291">
            <a:extLst>
              <a:ext uri="{FF2B5EF4-FFF2-40B4-BE49-F238E27FC236}">
                <a16:creationId xmlns="" xmlns:a16="http://schemas.microsoft.com/office/drawing/2014/main" id="{5133FDBA-73D4-4CAA-B192-216CA875618E}"/>
              </a:ext>
            </a:extLst>
          </p:cNvPr>
          <p:cNvSpPr txBox="1"/>
          <p:nvPr/>
        </p:nvSpPr>
        <p:spPr>
          <a:xfrm>
            <a:off x="6137771" y="3056642"/>
            <a:ext cx="450453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0</a:t>
            </a:r>
          </a:p>
        </p:txBody>
      </p:sp>
      <p:sp>
        <p:nvSpPr>
          <p:cNvPr id="17" name="文本框 12291">
            <a:extLst>
              <a:ext uri="{FF2B5EF4-FFF2-40B4-BE49-F238E27FC236}">
                <a16:creationId xmlns="" xmlns:a16="http://schemas.microsoft.com/office/drawing/2014/main" id="{B3D5CA45-7B80-4B75-86A9-F19C2F1BC0AB}"/>
              </a:ext>
            </a:extLst>
          </p:cNvPr>
          <p:cNvSpPr txBox="1"/>
          <p:nvPr/>
        </p:nvSpPr>
        <p:spPr>
          <a:xfrm>
            <a:off x="4211960" y="1563638"/>
            <a:ext cx="551576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-1</a:t>
            </a:r>
            <a:endParaRPr lang="zh-CN" altLang="en-US" sz="28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1" name="标题 1">
            <a:extLst>
              <a:ext uri="{FF2B5EF4-FFF2-40B4-BE49-F238E27FC236}">
                <a16:creationId xmlns="" xmlns:a16="http://schemas.microsoft.com/office/drawing/2014/main" id="{F04CE68C-3C1C-4C73-B6F2-DBE981C8189A}"/>
              </a:ext>
            </a:extLst>
          </p:cNvPr>
          <p:cNvSpPr txBox="1">
            <a:spLocks/>
          </p:cNvSpPr>
          <p:nvPr/>
        </p:nvSpPr>
        <p:spPr>
          <a:xfrm>
            <a:off x="323528" y="339502"/>
            <a:ext cx="3870208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填空。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035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/>
      <p:bldP spid="17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49154">
            <a:extLst>
              <a:ext uri="{FF2B5EF4-FFF2-40B4-BE49-F238E27FC236}">
                <a16:creationId xmlns="" xmlns:a16="http://schemas.microsoft.com/office/drawing/2014/main" id="{37A62F15-0993-48FF-AF4B-7328BB994A82}"/>
              </a:ext>
            </a:extLst>
          </p:cNvPr>
          <p:cNvSpPr txBox="1">
            <a:spLocks noChangeArrowheads="1"/>
          </p:cNvSpPr>
          <p:nvPr/>
        </p:nvSpPr>
        <p:spPr>
          <a:xfrm>
            <a:off x="323527" y="345823"/>
            <a:ext cx="8255633" cy="143383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某试车员在一条路上测试新车，规定前行为正，倒车为负，从甲地到乙地结束时所走的路程统计如下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：（单位：千米）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+25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-1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+4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-2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-1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-3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+2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+mj-cs"/>
              <a:sym typeface="Wingdings" panose="05000000000000000000" pitchFamily="2" charset="2"/>
            </a:endParaRPr>
          </a:p>
          <a:p>
            <a:pPr marL="0" indent="0">
              <a:spcBef>
                <a:spcPct val="0"/>
              </a:spcBef>
              <a:buNone/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+mj-cs"/>
              <a:sym typeface="Wingdings" panose="05000000000000000000" pitchFamily="2" charset="2"/>
            </a:endParaRPr>
          </a:p>
        </p:txBody>
      </p:sp>
      <p:sp>
        <p:nvSpPr>
          <p:cNvPr id="10" name="文本占位符 49154">
            <a:extLst>
              <a:ext uri="{FF2B5EF4-FFF2-40B4-BE49-F238E27FC236}">
                <a16:creationId xmlns="" xmlns:a16="http://schemas.microsoft.com/office/drawing/2014/main" id="{6408A9AA-6FB2-4171-85F3-533CA2098193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1851670"/>
            <a:ext cx="4502037" cy="403511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）甲地到乙地多少千米？</a:t>
            </a:r>
          </a:p>
        </p:txBody>
      </p:sp>
      <p:sp>
        <p:nvSpPr>
          <p:cNvPr id="16" name="文本占位符 49154">
            <a:extLst>
              <a:ext uri="{FF2B5EF4-FFF2-40B4-BE49-F238E27FC236}">
                <a16:creationId xmlns="" xmlns:a16="http://schemas.microsoft.com/office/drawing/2014/main" id="{C825301B-D454-4358-AE76-FA9CF7841386}"/>
              </a:ext>
            </a:extLst>
          </p:cNvPr>
          <p:cNvSpPr txBox="1">
            <a:spLocks noChangeArrowheads="1"/>
          </p:cNvSpPr>
          <p:nvPr/>
        </p:nvSpPr>
        <p:spPr>
          <a:xfrm>
            <a:off x="481056" y="2911711"/>
            <a:ext cx="4502037" cy="403511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2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）汽车一共行驶多少千米？</a:t>
            </a:r>
          </a:p>
        </p:txBody>
      </p:sp>
      <p:sp>
        <p:nvSpPr>
          <p:cNvPr id="18" name="标题 1">
            <a:extLst>
              <a:ext uri="{FF2B5EF4-FFF2-40B4-BE49-F238E27FC236}">
                <a16:creationId xmlns="" xmlns:a16="http://schemas.microsoft.com/office/drawing/2014/main" id="{BD562F84-1204-4BF6-AD51-59EEA094300D}"/>
              </a:ext>
            </a:extLst>
          </p:cNvPr>
          <p:cNvSpPr txBox="1">
            <a:spLocks/>
          </p:cNvSpPr>
          <p:nvPr/>
        </p:nvSpPr>
        <p:spPr>
          <a:xfrm>
            <a:off x="611560" y="2326109"/>
            <a:ext cx="5503291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25+4+2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1+2+1+3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=24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（千米）</a:t>
            </a:r>
          </a:p>
        </p:txBody>
      </p:sp>
      <p:sp>
        <p:nvSpPr>
          <p:cNvPr id="19" name="标题 1">
            <a:extLst>
              <a:ext uri="{FF2B5EF4-FFF2-40B4-BE49-F238E27FC236}">
                <a16:creationId xmlns="" xmlns:a16="http://schemas.microsoft.com/office/drawing/2014/main" id="{35036E6E-D72F-4B2A-90A0-829DF9AC0D70}"/>
              </a:ext>
            </a:extLst>
          </p:cNvPr>
          <p:cNvSpPr txBox="1">
            <a:spLocks/>
          </p:cNvSpPr>
          <p:nvPr/>
        </p:nvSpPr>
        <p:spPr>
          <a:xfrm>
            <a:off x="683568" y="3463435"/>
            <a:ext cx="5618042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25+4+2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1+2+1+3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=38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（千米）</a:t>
            </a:r>
          </a:p>
        </p:txBody>
      </p:sp>
      <p:sp>
        <p:nvSpPr>
          <p:cNvPr id="20" name="标题 1">
            <a:extLst>
              <a:ext uri="{FF2B5EF4-FFF2-40B4-BE49-F238E27FC236}">
                <a16:creationId xmlns="" xmlns:a16="http://schemas.microsoft.com/office/drawing/2014/main" id="{53AFF2B8-1331-4F61-94C3-983FCF00B02D}"/>
              </a:ext>
            </a:extLst>
          </p:cNvPr>
          <p:cNvSpPr txBox="1">
            <a:spLocks/>
          </p:cNvSpPr>
          <p:nvPr/>
        </p:nvSpPr>
        <p:spPr>
          <a:xfrm>
            <a:off x="5688632" y="2283718"/>
            <a:ext cx="3491880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答：甲地到乙地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</a:p>
        </p:txBody>
      </p:sp>
      <p:sp>
        <p:nvSpPr>
          <p:cNvPr id="21" name="标题 1">
            <a:extLst>
              <a:ext uri="{FF2B5EF4-FFF2-40B4-BE49-F238E27FC236}">
                <a16:creationId xmlns="" xmlns:a16="http://schemas.microsoft.com/office/drawing/2014/main" id="{72250F5E-686C-46C6-BA08-D4C6B6D252E2}"/>
              </a:ext>
            </a:extLst>
          </p:cNvPr>
          <p:cNvSpPr txBox="1">
            <a:spLocks/>
          </p:cNvSpPr>
          <p:nvPr/>
        </p:nvSpPr>
        <p:spPr>
          <a:xfrm>
            <a:off x="899592" y="3982293"/>
            <a:ext cx="3605509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答：汽车一共行驶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268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49154">
            <a:extLst>
              <a:ext uri="{FF2B5EF4-FFF2-40B4-BE49-F238E27FC236}">
                <a16:creationId xmlns="" xmlns:a16="http://schemas.microsoft.com/office/drawing/2014/main" id="{6FD929B3-C78B-402C-980A-0C4DF85684FD}"/>
              </a:ext>
            </a:extLst>
          </p:cNvPr>
          <p:cNvSpPr txBox="1">
            <a:spLocks noChangeArrowheads="1"/>
          </p:cNvSpPr>
          <p:nvPr/>
        </p:nvSpPr>
        <p:spPr>
          <a:xfrm>
            <a:off x="362407" y="339502"/>
            <a:ext cx="8216753" cy="158426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一只蜗牛在一条直线上来回爬行，假定向右爬行的路程记为正数，向左爬行的路程记为负数，爬过的各段路程依次为（单位：厘米）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+4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-2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+9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-7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-5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+11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-10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Wingdings" panose="05000000000000000000" pitchFamily="2" charset="2"/>
              </a:rPr>
              <a:t>，蜗牛是否回到了出发点？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sp>
        <p:nvSpPr>
          <p:cNvPr id="10" name="标题 1">
            <a:extLst>
              <a:ext uri="{FF2B5EF4-FFF2-40B4-BE49-F238E27FC236}">
                <a16:creationId xmlns="" xmlns:a16="http://schemas.microsoft.com/office/drawing/2014/main" id="{742942A1-3C46-4F84-9291-9E264CD6D575}"/>
              </a:ext>
            </a:extLst>
          </p:cNvPr>
          <p:cNvSpPr txBox="1">
            <a:spLocks/>
          </p:cNvSpPr>
          <p:nvPr/>
        </p:nvSpPr>
        <p:spPr>
          <a:xfrm>
            <a:off x="1115617" y="2283718"/>
            <a:ext cx="6408712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向右行的路程：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4+9+11=24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（厘米）</a:t>
            </a:r>
          </a:p>
        </p:txBody>
      </p:sp>
      <p:sp>
        <p:nvSpPr>
          <p:cNvPr id="16" name="标题 1">
            <a:extLst>
              <a:ext uri="{FF2B5EF4-FFF2-40B4-BE49-F238E27FC236}">
                <a16:creationId xmlns="" xmlns:a16="http://schemas.microsoft.com/office/drawing/2014/main" id="{4E84A6BF-D11B-4B5B-BBE1-F6D85899528E}"/>
              </a:ext>
            </a:extLst>
          </p:cNvPr>
          <p:cNvSpPr txBox="1">
            <a:spLocks/>
          </p:cNvSpPr>
          <p:nvPr/>
        </p:nvSpPr>
        <p:spPr>
          <a:xfrm>
            <a:off x="1117346" y="2707255"/>
            <a:ext cx="6408712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向左行的路程：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2+7+5+10=24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（厘米）</a:t>
            </a:r>
          </a:p>
        </p:txBody>
      </p:sp>
      <p:sp>
        <p:nvSpPr>
          <p:cNvPr id="17" name="标题 1">
            <a:extLst>
              <a:ext uri="{FF2B5EF4-FFF2-40B4-BE49-F238E27FC236}">
                <a16:creationId xmlns="" xmlns:a16="http://schemas.microsoft.com/office/drawing/2014/main" id="{FCA05EF8-E5CC-4A01-BD3B-AA6E80A49F53}"/>
              </a:ext>
            </a:extLst>
          </p:cNvPr>
          <p:cNvSpPr txBox="1">
            <a:spLocks/>
          </p:cNvSpPr>
          <p:nvPr/>
        </p:nvSpPr>
        <p:spPr>
          <a:xfrm>
            <a:off x="1117442" y="3649346"/>
            <a:ext cx="6408712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答：蜗牛回到了出发点。</a:t>
            </a:r>
          </a:p>
        </p:txBody>
      </p:sp>
      <p:sp>
        <p:nvSpPr>
          <p:cNvPr id="18" name="标题 1">
            <a:extLst>
              <a:ext uri="{FF2B5EF4-FFF2-40B4-BE49-F238E27FC236}">
                <a16:creationId xmlns="" xmlns:a16="http://schemas.microsoft.com/office/drawing/2014/main" id="{B51458FB-AA6B-4E49-AB27-1ED55C463679}"/>
              </a:ext>
            </a:extLst>
          </p:cNvPr>
          <p:cNvSpPr txBox="1">
            <a:spLocks/>
          </p:cNvSpPr>
          <p:nvPr/>
        </p:nvSpPr>
        <p:spPr>
          <a:xfrm>
            <a:off x="1115616" y="3168531"/>
            <a:ext cx="4699723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右行路程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左行路程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58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568FB21-BD56-4EBA-AE99-5B97C4D48C13}"/>
              </a:ext>
            </a:extLst>
          </p:cNvPr>
          <p:cNvSpPr/>
          <p:nvPr/>
        </p:nvSpPr>
        <p:spPr>
          <a:xfrm>
            <a:off x="1405632" y="1923678"/>
            <a:ext cx="61907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负数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和正数是以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为界线而划分的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正、负数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表示具有</a:t>
            </a:r>
            <a:r>
              <a:rPr lang="zh-CN" altLang="zh-CN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相反意义的两种量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现实生活中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收入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就是</a:t>
            </a:r>
            <a:r>
              <a:rPr lang="zh-CN" altLang="zh-CN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增加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正数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支出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就是</a:t>
            </a:r>
            <a:r>
              <a:rPr lang="zh-CN" altLang="zh-CN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减少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负数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 smtClean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结余</a:t>
            </a:r>
            <a:r>
              <a:rPr lang="en-US" altLang="zh-CN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zh-CN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总收入</a:t>
            </a:r>
            <a:r>
              <a:rPr lang="en-US" altLang="zh-CN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-</a:t>
            </a:r>
            <a:r>
              <a:rPr lang="zh-CN" altLang="zh-CN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总支</a:t>
            </a:r>
            <a:r>
              <a:rPr lang="zh-CN" altLang="zh-CN" sz="2800" b="1" dirty="0" smtClean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出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987824" y="1788661"/>
            <a:ext cx="3384376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记录自己家一个月的收支情况。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400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567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">
            <a:extLst>
              <a:ext uri="{FF2B5EF4-FFF2-40B4-BE49-F238E27FC236}">
                <a16:creationId xmlns="" xmlns:a16="http://schemas.microsoft.com/office/drawing/2014/main" id="{83D44667-5CA8-4AD0-A602-3921E9E36193}"/>
              </a:ext>
            </a:extLst>
          </p:cNvPr>
          <p:cNvSpPr txBox="1">
            <a:spLocks/>
          </p:cNvSpPr>
          <p:nvPr/>
        </p:nvSpPr>
        <p:spPr>
          <a:xfrm>
            <a:off x="755576" y="483518"/>
            <a:ext cx="8316416" cy="796751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在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实际生活中，有许多地方用到负数。如，叶鲁番盆地比海平面大约低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155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米，记作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-155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468AD3A-AA1A-4FCA-A913-DFC0A5C8E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938" y="1995686"/>
            <a:ext cx="5467350" cy="1495425"/>
          </a:xfrm>
          <a:prstGeom prst="rect">
            <a:avLst/>
          </a:prstGeom>
        </p:spPr>
      </p:pic>
      <p:sp>
        <p:nvSpPr>
          <p:cNvPr id="19" name="对话气泡: 圆角矩形 18">
            <a:extLst>
              <a:ext uri="{FF2B5EF4-FFF2-40B4-BE49-F238E27FC236}">
                <a16:creationId xmlns="" xmlns:a16="http://schemas.microsoft.com/office/drawing/2014/main" id="{9CF67204-7B8E-457F-A782-9CC228F3F534}"/>
              </a:ext>
            </a:extLst>
          </p:cNvPr>
          <p:cNvSpPr/>
          <p:nvPr/>
        </p:nvSpPr>
        <p:spPr>
          <a:xfrm>
            <a:off x="4644008" y="3723878"/>
            <a:ext cx="1224136" cy="411048"/>
          </a:xfrm>
          <a:prstGeom prst="wedgeRoundRectCallout">
            <a:avLst>
              <a:gd name="adj1" fmla="val -54356"/>
              <a:gd name="adj2" fmla="val -12745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-155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endParaRPr lang="zh-CN" altLang="en-US" sz="2400" dirty="0"/>
          </a:p>
        </p:txBody>
      </p:sp>
      <p:sp>
        <p:nvSpPr>
          <p:cNvPr id="22" name="对话气泡: 圆角矩形 21">
            <a:extLst>
              <a:ext uri="{FF2B5EF4-FFF2-40B4-BE49-F238E27FC236}">
                <a16:creationId xmlns="" xmlns:a16="http://schemas.microsoft.com/office/drawing/2014/main" id="{923E5C70-644B-4B8D-B155-8CA3C3EDBA64}"/>
              </a:ext>
            </a:extLst>
          </p:cNvPr>
          <p:cNvSpPr/>
          <p:nvPr/>
        </p:nvSpPr>
        <p:spPr>
          <a:xfrm>
            <a:off x="447521" y="3651870"/>
            <a:ext cx="3908455" cy="1084219"/>
          </a:xfrm>
          <a:prstGeom prst="wedgeRoundRectCallout">
            <a:avLst>
              <a:gd name="adj1" fmla="val -9476"/>
              <a:gd name="adj2" fmla="val -98489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以海平面为“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米”线，低于海平面用负数表示；高于海平面，用正数表示。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48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F79B89C-C4E2-4768-A300-1DB53EABF1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373320"/>
            <a:ext cx="3609796" cy="2494574"/>
          </a:xfrm>
          <a:prstGeom prst="rect">
            <a:avLst/>
          </a:prstGeom>
        </p:spPr>
      </p:pic>
      <p:pic>
        <p:nvPicPr>
          <p:cNvPr id="18" name="Picture 2">
            <a:extLst>
              <a:ext uri="{FF2B5EF4-FFF2-40B4-BE49-F238E27FC236}">
                <a16:creationId xmlns="" xmlns:a16="http://schemas.microsoft.com/office/drawing/2014/main" id="{BA35E362-4329-4290-87F3-A74CC619F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226176"/>
            <a:ext cx="1028519" cy="113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对话气泡: 圆角矩形 18">
            <a:extLst>
              <a:ext uri="{FF2B5EF4-FFF2-40B4-BE49-F238E27FC236}">
                <a16:creationId xmlns="" xmlns:a16="http://schemas.microsoft.com/office/drawing/2014/main" id="{5F1C360D-A4C7-4B37-9D77-1661ED4597BC}"/>
              </a:ext>
            </a:extLst>
          </p:cNvPr>
          <p:cNvSpPr/>
          <p:nvPr/>
        </p:nvSpPr>
        <p:spPr>
          <a:xfrm>
            <a:off x="3816328" y="1167814"/>
            <a:ext cx="3708000" cy="1980000"/>
          </a:xfrm>
          <a:prstGeom prst="wedgeRoundRectCallout">
            <a:avLst>
              <a:gd name="adj1" fmla="val 56674"/>
              <a:gd name="adj2" fmla="val 25568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楼房的地下室也可以用负数来表示。把地面看作“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层”线，低于地面，用负数表示；高于地面，用正数表示。</a:t>
            </a:r>
          </a:p>
        </p:txBody>
      </p:sp>
      <p:sp>
        <p:nvSpPr>
          <p:cNvPr id="21" name="标题 1">
            <a:extLst>
              <a:ext uri="{FF2B5EF4-FFF2-40B4-BE49-F238E27FC236}">
                <a16:creationId xmlns="" xmlns:a16="http://schemas.microsoft.com/office/drawing/2014/main" id="{AAFB33B3-D3B2-4170-8B33-E3D23D49BCC0}"/>
              </a:ext>
            </a:extLst>
          </p:cNvPr>
          <p:cNvSpPr txBox="1">
            <a:spLocks/>
          </p:cNvSpPr>
          <p:nvPr/>
        </p:nvSpPr>
        <p:spPr>
          <a:xfrm>
            <a:off x="323528" y="309885"/>
            <a:ext cx="3870208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用负数表示事物</a:t>
            </a:r>
          </a:p>
        </p:txBody>
      </p:sp>
      <p:sp>
        <p:nvSpPr>
          <p:cNvPr id="22" name="对话气泡: 圆角矩形 21">
            <a:extLst>
              <a:ext uri="{FF2B5EF4-FFF2-40B4-BE49-F238E27FC236}">
                <a16:creationId xmlns="" xmlns:a16="http://schemas.microsoft.com/office/drawing/2014/main" id="{D4BABC00-4584-48BA-9F83-D8CD5265D68F}"/>
              </a:ext>
            </a:extLst>
          </p:cNvPr>
          <p:cNvSpPr/>
          <p:nvPr/>
        </p:nvSpPr>
        <p:spPr>
          <a:xfrm>
            <a:off x="3707904" y="3888894"/>
            <a:ext cx="1224136" cy="411048"/>
          </a:xfrm>
          <a:prstGeom prst="wedgeRoundRectCallout">
            <a:avLst>
              <a:gd name="adj1" fmla="val -54356"/>
              <a:gd name="adj2" fmla="val -12745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层</a:t>
            </a:r>
            <a:endParaRPr lang="zh-CN" altLang="en-US" sz="280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202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>
            <a:extLst>
              <a:ext uri="{FF2B5EF4-FFF2-40B4-BE49-F238E27FC236}">
                <a16:creationId xmlns="" xmlns:a16="http://schemas.microsoft.com/office/drawing/2014/main" id="{AAFB33B3-D3B2-4170-8B33-E3D23D49BCC0}"/>
              </a:ext>
            </a:extLst>
          </p:cNvPr>
          <p:cNvSpPr txBox="1">
            <a:spLocks/>
          </p:cNvSpPr>
          <p:nvPr/>
        </p:nvSpPr>
        <p:spPr>
          <a:xfrm>
            <a:off x="323528" y="267494"/>
            <a:ext cx="3870208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用负数表示事物</a:t>
            </a:r>
          </a:p>
        </p:txBody>
      </p:sp>
      <p:sp>
        <p:nvSpPr>
          <p:cNvPr id="15" name="标题 1">
            <a:extLst>
              <a:ext uri="{FF2B5EF4-FFF2-40B4-BE49-F238E27FC236}">
                <a16:creationId xmlns="" xmlns:a16="http://schemas.microsoft.com/office/drawing/2014/main" id="{DF2A685B-A5A6-4CE5-8EDB-EBB757B6445C}"/>
              </a:ext>
            </a:extLst>
          </p:cNvPr>
          <p:cNvSpPr txBox="1">
            <a:spLocks/>
          </p:cNvSpPr>
          <p:nvPr/>
        </p:nvSpPr>
        <p:spPr>
          <a:xfrm>
            <a:off x="646504" y="1208093"/>
            <a:ext cx="7663078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）前进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米，记作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+50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米；后退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米，记作（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sp>
        <p:nvSpPr>
          <p:cNvPr id="16" name="内容占位符 3">
            <a:extLst>
              <a:ext uri="{FF2B5EF4-FFF2-40B4-BE49-F238E27FC236}">
                <a16:creationId xmlns="" xmlns:a16="http://schemas.microsoft.com/office/drawing/2014/main" id="{153BCC1A-49C1-450A-82E8-15BB2EBCC9EC}"/>
              </a:ext>
            </a:extLst>
          </p:cNvPr>
          <p:cNvSpPr txBox="1">
            <a:spLocks/>
          </p:cNvSpPr>
          <p:nvPr/>
        </p:nvSpPr>
        <p:spPr bwMode="auto">
          <a:xfrm>
            <a:off x="7040530" y="1224353"/>
            <a:ext cx="93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-50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标题 1">
            <a:extLst>
              <a:ext uri="{FF2B5EF4-FFF2-40B4-BE49-F238E27FC236}">
                <a16:creationId xmlns="" xmlns:a16="http://schemas.microsoft.com/office/drawing/2014/main" id="{E1AB4395-178C-4992-B53E-B4EA738BD692}"/>
              </a:ext>
            </a:extLst>
          </p:cNvPr>
          <p:cNvSpPr txBox="1">
            <a:spLocks/>
          </p:cNvSpPr>
          <p:nvPr/>
        </p:nvSpPr>
        <p:spPr>
          <a:xfrm>
            <a:off x="646504" y="1893864"/>
            <a:ext cx="7663078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）赢利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元，记作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+80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元，亏损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元，记作（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sp>
        <p:nvSpPr>
          <p:cNvPr id="23" name="内容占位符 3">
            <a:extLst>
              <a:ext uri="{FF2B5EF4-FFF2-40B4-BE49-F238E27FC236}">
                <a16:creationId xmlns="" xmlns:a16="http://schemas.microsoft.com/office/drawing/2014/main" id="{B9B3D01F-1605-4468-B4D8-9666636B6AE6}"/>
              </a:ext>
            </a:extLst>
          </p:cNvPr>
          <p:cNvSpPr txBox="1">
            <a:spLocks/>
          </p:cNvSpPr>
          <p:nvPr/>
        </p:nvSpPr>
        <p:spPr bwMode="auto">
          <a:xfrm>
            <a:off x="7040530" y="1918691"/>
            <a:ext cx="93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-80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标题 1">
            <a:extLst>
              <a:ext uri="{FF2B5EF4-FFF2-40B4-BE49-F238E27FC236}">
                <a16:creationId xmlns="" xmlns:a16="http://schemas.microsoft.com/office/drawing/2014/main" id="{44AC5098-DC3A-445A-8656-0F7C5FAC49F8}"/>
              </a:ext>
            </a:extLst>
          </p:cNvPr>
          <p:cNvSpPr txBox="1">
            <a:spLocks/>
          </p:cNvSpPr>
          <p:nvPr/>
        </p:nvSpPr>
        <p:spPr>
          <a:xfrm>
            <a:off x="653338" y="2656395"/>
            <a:ext cx="7663078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）水温上升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摄氏度，让作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+10℃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；水温下降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摄氏度，记作（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sp>
        <p:nvSpPr>
          <p:cNvPr id="26" name="内容占位符 3">
            <a:extLst>
              <a:ext uri="{FF2B5EF4-FFF2-40B4-BE49-F238E27FC236}">
                <a16:creationId xmlns="" xmlns:a16="http://schemas.microsoft.com/office/drawing/2014/main" id="{04E1119C-1223-4244-9290-091BB5547CA1}"/>
              </a:ext>
            </a:extLst>
          </p:cNvPr>
          <p:cNvSpPr txBox="1">
            <a:spLocks/>
          </p:cNvSpPr>
          <p:nvPr/>
        </p:nvSpPr>
        <p:spPr bwMode="auto">
          <a:xfrm>
            <a:off x="2439361" y="3046189"/>
            <a:ext cx="93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-10℃</a:t>
            </a:r>
          </a:p>
        </p:txBody>
      </p:sp>
      <p:sp>
        <p:nvSpPr>
          <p:cNvPr id="27" name="对话气泡: 圆角矩形 26">
            <a:extLst>
              <a:ext uri="{FF2B5EF4-FFF2-40B4-BE49-F238E27FC236}">
                <a16:creationId xmlns="" xmlns:a16="http://schemas.microsoft.com/office/drawing/2014/main" id="{7C7D20A9-AB3E-40A8-9767-A9096FF06040}"/>
              </a:ext>
            </a:extLst>
          </p:cNvPr>
          <p:cNvSpPr/>
          <p:nvPr/>
        </p:nvSpPr>
        <p:spPr>
          <a:xfrm>
            <a:off x="1431249" y="1233401"/>
            <a:ext cx="691508" cy="411048"/>
          </a:xfrm>
          <a:prstGeom prst="wedgeRoundRectCallout">
            <a:avLst>
              <a:gd name="adj1" fmla="val -46147"/>
              <a:gd name="adj2" fmla="val -44339"/>
              <a:gd name="adj3" fmla="val 16667"/>
            </a:avLst>
          </a:prstGeom>
          <a:solidFill>
            <a:schemeClr val="lt1">
              <a:alpha val="4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对话气泡: 圆角矩形 27">
            <a:extLst>
              <a:ext uri="{FF2B5EF4-FFF2-40B4-BE49-F238E27FC236}">
                <a16:creationId xmlns="" xmlns:a16="http://schemas.microsoft.com/office/drawing/2014/main" id="{5423E551-AC58-47DC-A2DB-6116F028AD27}"/>
              </a:ext>
            </a:extLst>
          </p:cNvPr>
          <p:cNvSpPr/>
          <p:nvPr/>
        </p:nvSpPr>
        <p:spPr>
          <a:xfrm>
            <a:off x="4603898" y="1247311"/>
            <a:ext cx="691508" cy="411048"/>
          </a:xfrm>
          <a:prstGeom prst="wedgeRoundRectCallout">
            <a:avLst>
              <a:gd name="adj1" fmla="val -46147"/>
              <a:gd name="adj2" fmla="val -44339"/>
              <a:gd name="adj3" fmla="val 16667"/>
            </a:avLst>
          </a:prstGeom>
          <a:solidFill>
            <a:schemeClr val="lt1">
              <a:alpha val="4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对话气泡: 圆角矩形 28">
            <a:extLst>
              <a:ext uri="{FF2B5EF4-FFF2-40B4-BE49-F238E27FC236}">
                <a16:creationId xmlns="" xmlns:a16="http://schemas.microsoft.com/office/drawing/2014/main" id="{9EB1513F-70E5-4E5A-AE05-59476D228438}"/>
              </a:ext>
            </a:extLst>
          </p:cNvPr>
          <p:cNvSpPr/>
          <p:nvPr/>
        </p:nvSpPr>
        <p:spPr>
          <a:xfrm>
            <a:off x="1431249" y="1918691"/>
            <a:ext cx="691508" cy="411048"/>
          </a:xfrm>
          <a:prstGeom prst="wedgeRoundRectCallout">
            <a:avLst>
              <a:gd name="adj1" fmla="val -46147"/>
              <a:gd name="adj2" fmla="val -44339"/>
              <a:gd name="adj3" fmla="val 16667"/>
            </a:avLst>
          </a:prstGeom>
          <a:solidFill>
            <a:schemeClr val="lt1">
              <a:alpha val="4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对话气泡: 圆角矩形 29">
            <a:extLst>
              <a:ext uri="{FF2B5EF4-FFF2-40B4-BE49-F238E27FC236}">
                <a16:creationId xmlns="" xmlns:a16="http://schemas.microsoft.com/office/drawing/2014/main" id="{B0BFF628-C463-485A-98C4-1A154DA19D72}"/>
              </a:ext>
            </a:extLst>
          </p:cNvPr>
          <p:cNvSpPr/>
          <p:nvPr/>
        </p:nvSpPr>
        <p:spPr>
          <a:xfrm>
            <a:off x="4671609" y="1918691"/>
            <a:ext cx="691508" cy="411048"/>
          </a:xfrm>
          <a:prstGeom prst="wedgeRoundRectCallout">
            <a:avLst>
              <a:gd name="adj1" fmla="val -46147"/>
              <a:gd name="adj2" fmla="val -44339"/>
              <a:gd name="adj3" fmla="val 16667"/>
            </a:avLst>
          </a:prstGeom>
          <a:solidFill>
            <a:schemeClr val="lt1">
              <a:alpha val="4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对话气泡: 圆角矩形 30">
            <a:extLst>
              <a:ext uri="{FF2B5EF4-FFF2-40B4-BE49-F238E27FC236}">
                <a16:creationId xmlns="" xmlns:a16="http://schemas.microsoft.com/office/drawing/2014/main" id="{13CB566D-0BD5-40DD-B480-082433AF4EF7}"/>
              </a:ext>
            </a:extLst>
          </p:cNvPr>
          <p:cNvSpPr/>
          <p:nvPr/>
        </p:nvSpPr>
        <p:spPr>
          <a:xfrm>
            <a:off x="2093607" y="2681703"/>
            <a:ext cx="691508" cy="411048"/>
          </a:xfrm>
          <a:prstGeom prst="wedgeRoundRectCallout">
            <a:avLst>
              <a:gd name="adj1" fmla="val -46147"/>
              <a:gd name="adj2" fmla="val -44339"/>
              <a:gd name="adj3" fmla="val 16667"/>
            </a:avLst>
          </a:prstGeom>
          <a:solidFill>
            <a:schemeClr val="lt1">
              <a:alpha val="4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对话气泡: 圆角矩形 31">
            <a:extLst>
              <a:ext uri="{FF2B5EF4-FFF2-40B4-BE49-F238E27FC236}">
                <a16:creationId xmlns="" xmlns:a16="http://schemas.microsoft.com/office/drawing/2014/main" id="{E7913F1C-6988-4BC9-BBB6-FFF790B18348}"/>
              </a:ext>
            </a:extLst>
          </p:cNvPr>
          <p:cNvSpPr/>
          <p:nvPr/>
        </p:nvSpPr>
        <p:spPr>
          <a:xfrm>
            <a:off x="6471809" y="2690161"/>
            <a:ext cx="691508" cy="411048"/>
          </a:xfrm>
          <a:prstGeom prst="wedgeRoundRectCallout">
            <a:avLst>
              <a:gd name="adj1" fmla="val -46147"/>
              <a:gd name="adj2" fmla="val -44339"/>
              <a:gd name="adj3" fmla="val 16667"/>
            </a:avLst>
          </a:prstGeom>
          <a:solidFill>
            <a:schemeClr val="lt1">
              <a:alpha val="4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对话气泡: 圆角矩形 32">
            <a:extLst>
              <a:ext uri="{FF2B5EF4-FFF2-40B4-BE49-F238E27FC236}">
                <a16:creationId xmlns="" xmlns:a16="http://schemas.microsoft.com/office/drawing/2014/main" id="{9E1DE515-809C-4864-83EE-CE687DCAB386}"/>
              </a:ext>
            </a:extLst>
          </p:cNvPr>
          <p:cNvSpPr/>
          <p:nvPr/>
        </p:nvSpPr>
        <p:spPr>
          <a:xfrm>
            <a:off x="1547664" y="3766269"/>
            <a:ext cx="5670408" cy="461665"/>
          </a:xfrm>
          <a:prstGeom prst="wedgeRoundRectCallout">
            <a:avLst>
              <a:gd name="adj1" fmla="val 48328"/>
              <a:gd name="adj2" fmla="val 9814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用正、负数可以表示相反事物的量。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4" name="图片 3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5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763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>
            <a:extLst>
              <a:ext uri="{FF2B5EF4-FFF2-40B4-BE49-F238E27FC236}">
                <a16:creationId xmlns="" xmlns:a16="http://schemas.microsoft.com/office/drawing/2014/main" id="{2BA25FDC-B644-4EC7-B37F-E9496B682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571750"/>
            <a:ext cx="1028519" cy="113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对话气泡: 圆角矩形 18">
            <a:extLst>
              <a:ext uri="{FF2B5EF4-FFF2-40B4-BE49-F238E27FC236}">
                <a16:creationId xmlns="" xmlns:a16="http://schemas.microsoft.com/office/drawing/2014/main" id="{CE535F4E-CD41-4D5E-BB75-F03D8EFC4DC6}"/>
              </a:ext>
            </a:extLst>
          </p:cNvPr>
          <p:cNvSpPr/>
          <p:nvPr/>
        </p:nvSpPr>
        <p:spPr>
          <a:xfrm>
            <a:off x="4932039" y="2427733"/>
            <a:ext cx="2333997" cy="756000"/>
          </a:xfrm>
          <a:prstGeom prst="wedgeRoundRectCallout">
            <a:avLst>
              <a:gd name="adj1" fmla="val 57613"/>
              <a:gd name="adj2" fmla="val 42492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这样记录太麻烦了！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="" xmlns:a16="http://schemas.microsoft.com/office/drawing/2014/main" id="{F04CE68C-3C1C-4C73-B6F2-DBE981C8189A}"/>
              </a:ext>
            </a:extLst>
          </p:cNvPr>
          <p:cNvSpPr txBox="1">
            <a:spLocks/>
          </p:cNvSpPr>
          <p:nvPr/>
        </p:nvSpPr>
        <p:spPr>
          <a:xfrm>
            <a:off x="3006048" y="555526"/>
            <a:ext cx="3870208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帮妈妈设计记事卡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7DB23CE-750B-483E-A31A-938F7B44DC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1563638"/>
            <a:ext cx="4186183" cy="2861983"/>
          </a:xfrm>
          <a:prstGeom prst="rect">
            <a:avLst/>
          </a:prstGeom>
        </p:spPr>
      </p:pic>
      <p:sp>
        <p:nvSpPr>
          <p:cNvPr id="17" name="标题 1">
            <a:extLst>
              <a:ext uri="{FF2B5EF4-FFF2-40B4-BE49-F238E27FC236}">
                <a16:creationId xmlns="" xmlns:a16="http://schemas.microsoft.com/office/drawing/2014/main" id="{1183B24A-C38C-47F5-AD47-7B43369B4088}"/>
              </a:ext>
            </a:extLst>
          </p:cNvPr>
          <p:cNvSpPr txBox="1">
            <a:spLocks/>
          </p:cNvSpPr>
          <p:nvPr/>
        </p:nvSpPr>
        <p:spPr>
          <a:xfrm>
            <a:off x="827584" y="1059582"/>
            <a:ext cx="6985386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下面是红红妈妈做的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月份家庭收支记录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452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="" xmlns:a16="http://schemas.microsoft.com/office/drawing/2014/main" id="{F04CE68C-3C1C-4C73-B6F2-DBE981C8189A}"/>
              </a:ext>
            </a:extLst>
          </p:cNvPr>
          <p:cNvSpPr txBox="1">
            <a:spLocks/>
          </p:cNvSpPr>
          <p:nvPr/>
        </p:nvSpPr>
        <p:spPr>
          <a:xfrm>
            <a:off x="2471089" y="309885"/>
            <a:ext cx="3829103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帮妈妈设计记事卡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="" xmlns:a16="http://schemas.microsoft.com/office/drawing/2014/main" id="{6D03EFDE-CB13-445C-8814-79BC73EDC3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242488"/>
              </p:ext>
            </p:extLst>
          </p:nvPr>
        </p:nvGraphicFramePr>
        <p:xfrm>
          <a:off x="564232" y="986150"/>
          <a:ext cx="5087888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3944">
                  <a:extLst>
                    <a:ext uri="{9D8B030D-6E8A-4147-A177-3AD203B41FA5}">
                      <a16:colId xmlns="" xmlns:a16="http://schemas.microsoft.com/office/drawing/2014/main" val="588343523"/>
                    </a:ext>
                  </a:extLst>
                </a:gridCol>
                <a:gridCol w="2543944">
                  <a:extLst>
                    <a:ext uri="{9D8B030D-6E8A-4147-A177-3AD203B41FA5}">
                      <a16:colId xmlns="" xmlns:a16="http://schemas.microsoft.com/office/drawing/2014/main" val="11916987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itchFamily="49" charset="-122"/>
                          <a:ea typeface="楷体" pitchFamily="49" charset="-122"/>
                        </a:rPr>
                        <a:t>日  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itchFamily="49" charset="-122"/>
                          <a:ea typeface="楷体" pitchFamily="49" charset="-122"/>
                        </a:rPr>
                        <a:t>收支情况（元）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84844370"/>
                  </a:ext>
                </a:extLst>
              </a:tr>
              <a:tr h="27738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itchFamily="49" charset="-122"/>
                          <a:ea typeface="楷体" pitchFamily="49" charset="-122"/>
                        </a:rPr>
                        <a:t>12</a:t>
                      </a:r>
                      <a:r>
                        <a:rPr lang="zh-CN" altLang="en-US" sz="1800" b="1" dirty="0">
                          <a:latin typeface="楷体" pitchFamily="49" charset="-122"/>
                          <a:ea typeface="楷体" pitchFamily="49" charset="-122"/>
                        </a:rPr>
                        <a:t>月</a:t>
                      </a:r>
                      <a:r>
                        <a:rPr lang="en-US" altLang="zh-CN" sz="1800" b="1" dirty="0">
                          <a:latin typeface="楷体" pitchFamily="49" charset="-122"/>
                          <a:ea typeface="楷体" pitchFamily="49" charset="-122"/>
                        </a:rPr>
                        <a:t>6</a:t>
                      </a:r>
                      <a:r>
                        <a:rPr lang="zh-CN" altLang="en-US" sz="1800" b="1" dirty="0">
                          <a:latin typeface="楷体" pitchFamily="49" charset="-122"/>
                          <a:ea typeface="楷体" pitchFamily="49" charset="-122"/>
                        </a:rPr>
                        <a:t>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itchFamily="49" charset="-122"/>
                          <a:ea typeface="楷体" pitchFamily="49" charset="-122"/>
                        </a:rPr>
                        <a:t>+3600</a:t>
                      </a:r>
                      <a:endParaRPr lang="zh-CN" altLang="en-US" sz="18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08927877"/>
                  </a:ext>
                </a:extLst>
              </a:tr>
              <a:tr h="27738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itchFamily="49" charset="-122"/>
                          <a:ea typeface="楷体" pitchFamily="49" charset="-122"/>
                        </a:rPr>
                        <a:t>12</a:t>
                      </a:r>
                      <a:r>
                        <a:rPr lang="zh-CN" altLang="en-US" sz="1800" b="1" dirty="0">
                          <a:latin typeface="楷体" pitchFamily="49" charset="-122"/>
                          <a:ea typeface="楷体" pitchFamily="49" charset="-122"/>
                        </a:rPr>
                        <a:t>月</a:t>
                      </a:r>
                      <a:r>
                        <a:rPr lang="en-US" altLang="zh-CN" sz="1800" b="1" dirty="0">
                          <a:latin typeface="楷体" pitchFamily="49" charset="-122"/>
                          <a:ea typeface="楷体" pitchFamily="49" charset="-122"/>
                        </a:rPr>
                        <a:t>7</a:t>
                      </a:r>
                      <a:r>
                        <a:rPr lang="zh-CN" altLang="en-US" sz="1800" b="1" dirty="0">
                          <a:latin typeface="楷体" pitchFamily="49" charset="-122"/>
                          <a:ea typeface="楷体" pitchFamily="49" charset="-122"/>
                        </a:rPr>
                        <a:t>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itchFamily="49" charset="-122"/>
                          <a:ea typeface="楷体" pitchFamily="49" charset="-122"/>
                        </a:rPr>
                        <a:t>-280</a:t>
                      </a:r>
                      <a:endParaRPr lang="zh-CN" altLang="en-US" sz="18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6668142"/>
                  </a:ext>
                </a:extLst>
              </a:tr>
              <a:tr h="277387"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37590953"/>
                  </a:ext>
                </a:extLst>
              </a:tr>
              <a:tr h="277387"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87578856"/>
                  </a:ext>
                </a:extLst>
              </a:tr>
              <a:tr h="277387"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446476"/>
                  </a:ext>
                </a:extLst>
              </a:tr>
              <a:tr h="277387"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09783947"/>
                  </a:ext>
                </a:extLst>
              </a:tr>
              <a:tr h="277387"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53087228"/>
                  </a:ext>
                </a:extLst>
              </a:tr>
              <a:tr h="277387"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78788088"/>
                  </a:ext>
                </a:extLst>
              </a:tr>
              <a:tr h="2773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itchFamily="49" charset="-122"/>
                          <a:ea typeface="楷体" pitchFamily="49" charset="-122"/>
                        </a:rPr>
                        <a:t>结  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9322894"/>
                  </a:ext>
                </a:extLst>
              </a:tr>
            </a:tbl>
          </a:graphicData>
        </a:graphic>
      </p:graphicFrame>
      <p:sp>
        <p:nvSpPr>
          <p:cNvPr id="17" name="内容占位符 3">
            <a:extLst>
              <a:ext uri="{FF2B5EF4-FFF2-40B4-BE49-F238E27FC236}">
                <a16:creationId xmlns="" xmlns:a16="http://schemas.microsoft.com/office/drawing/2014/main" id="{B733C634-DDE9-4932-9918-80D183F1F2A0}"/>
              </a:ext>
            </a:extLst>
          </p:cNvPr>
          <p:cNvSpPr txBox="1">
            <a:spLocks/>
          </p:cNvSpPr>
          <p:nvPr/>
        </p:nvSpPr>
        <p:spPr bwMode="auto">
          <a:xfrm>
            <a:off x="1298427" y="2084545"/>
            <a:ext cx="13869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内容占位符 3">
            <a:extLst>
              <a:ext uri="{FF2B5EF4-FFF2-40B4-BE49-F238E27FC236}">
                <a16:creationId xmlns="" xmlns:a16="http://schemas.microsoft.com/office/drawing/2014/main" id="{8F1621E5-9D9C-41C2-894A-A474D41FA504}"/>
              </a:ext>
            </a:extLst>
          </p:cNvPr>
          <p:cNvSpPr txBox="1">
            <a:spLocks/>
          </p:cNvSpPr>
          <p:nvPr/>
        </p:nvSpPr>
        <p:spPr bwMode="auto">
          <a:xfrm>
            <a:off x="4074201" y="2081818"/>
            <a:ext cx="93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-650</a:t>
            </a:r>
          </a:p>
        </p:txBody>
      </p:sp>
      <p:sp>
        <p:nvSpPr>
          <p:cNvPr id="19" name="内容占位符 3">
            <a:extLst>
              <a:ext uri="{FF2B5EF4-FFF2-40B4-BE49-F238E27FC236}">
                <a16:creationId xmlns="" xmlns:a16="http://schemas.microsoft.com/office/drawing/2014/main" id="{5AA3AC11-E905-4EBA-9838-77F8306494BC}"/>
              </a:ext>
            </a:extLst>
          </p:cNvPr>
          <p:cNvSpPr txBox="1">
            <a:spLocks/>
          </p:cNvSpPr>
          <p:nvPr/>
        </p:nvSpPr>
        <p:spPr bwMode="auto">
          <a:xfrm>
            <a:off x="1286371" y="2421234"/>
            <a:ext cx="13869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内容占位符 3">
            <a:extLst>
              <a:ext uri="{FF2B5EF4-FFF2-40B4-BE49-F238E27FC236}">
                <a16:creationId xmlns="" xmlns:a16="http://schemas.microsoft.com/office/drawing/2014/main" id="{0D16BEBA-2DCA-4214-B0ED-EA488B6AE7D7}"/>
              </a:ext>
            </a:extLst>
          </p:cNvPr>
          <p:cNvSpPr txBox="1">
            <a:spLocks/>
          </p:cNvSpPr>
          <p:nvPr/>
        </p:nvSpPr>
        <p:spPr bwMode="auto">
          <a:xfrm>
            <a:off x="3989455" y="2456209"/>
            <a:ext cx="93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+3360</a:t>
            </a:r>
          </a:p>
        </p:txBody>
      </p:sp>
      <p:sp>
        <p:nvSpPr>
          <p:cNvPr id="21" name="内容占位符 3">
            <a:extLst>
              <a:ext uri="{FF2B5EF4-FFF2-40B4-BE49-F238E27FC236}">
                <a16:creationId xmlns="" xmlns:a16="http://schemas.microsoft.com/office/drawing/2014/main" id="{399EE46C-7F23-461A-8D5E-D718E8A885D6}"/>
              </a:ext>
            </a:extLst>
          </p:cNvPr>
          <p:cNvSpPr txBox="1">
            <a:spLocks/>
          </p:cNvSpPr>
          <p:nvPr/>
        </p:nvSpPr>
        <p:spPr bwMode="auto">
          <a:xfrm>
            <a:off x="1286371" y="2828255"/>
            <a:ext cx="13869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19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内容占位符 3">
            <a:extLst>
              <a:ext uri="{FF2B5EF4-FFF2-40B4-BE49-F238E27FC236}">
                <a16:creationId xmlns="" xmlns:a16="http://schemas.microsoft.com/office/drawing/2014/main" id="{E69E512E-208E-46EF-8EB0-D9EA8517821B}"/>
              </a:ext>
            </a:extLst>
          </p:cNvPr>
          <p:cNvSpPr txBox="1">
            <a:spLocks/>
          </p:cNvSpPr>
          <p:nvPr/>
        </p:nvSpPr>
        <p:spPr bwMode="auto">
          <a:xfrm>
            <a:off x="4108438" y="2819638"/>
            <a:ext cx="93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-240</a:t>
            </a:r>
          </a:p>
        </p:txBody>
      </p:sp>
      <p:sp>
        <p:nvSpPr>
          <p:cNvPr id="23" name="内容占位符 3">
            <a:extLst>
              <a:ext uri="{FF2B5EF4-FFF2-40B4-BE49-F238E27FC236}">
                <a16:creationId xmlns="" xmlns:a16="http://schemas.microsoft.com/office/drawing/2014/main" id="{82CA5819-5275-49B7-B9B2-1C0A185483CD}"/>
              </a:ext>
            </a:extLst>
          </p:cNvPr>
          <p:cNvSpPr txBox="1">
            <a:spLocks/>
          </p:cNvSpPr>
          <p:nvPr/>
        </p:nvSpPr>
        <p:spPr bwMode="auto">
          <a:xfrm>
            <a:off x="1309402" y="3190943"/>
            <a:ext cx="13869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内容占位符 3">
            <a:extLst>
              <a:ext uri="{FF2B5EF4-FFF2-40B4-BE49-F238E27FC236}">
                <a16:creationId xmlns="" xmlns:a16="http://schemas.microsoft.com/office/drawing/2014/main" id="{CBD9F73E-C88F-407B-9F3F-40285719CEDD}"/>
              </a:ext>
            </a:extLst>
          </p:cNvPr>
          <p:cNvSpPr txBox="1">
            <a:spLocks/>
          </p:cNvSpPr>
          <p:nvPr/>
        </p:nvSpPr>
        <p:spPr bwMode="auto">
          <a:xfrm>
            <a:off x="3396722" y="3160392"/>
            <a:ext cx="93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-1320</a:t>
            </a:r>
          </a:p>
        </p:txBody>
      </p:sp>
      <p:sp>
        <p:nvSpPr>
          <p:cNvPr id="26" name="内容占位符 3">
            <a:extLst>
              <a:ext uri="{FF2B5EF4-FFF2-40B4-BE49-F238E27FC236}">
                <a16:creationId xmlns="" xmlns:a16="http://schemas.microsoft.com/office/drawing/2014/main" id="{ED38C43D-8BD7-49B9-8C47-A60CD6C3FD34}"/>
              </a:ext>
            </a:extLst>
          </p:cNvPr>
          <p:cNvSpPr txBox="1">
            <a:spLocks/>
          </p:cNvSpPr>
          <p:nvPr/>
        </p:nvSpPr>
        <p:spPr bwMode="auto">
          <a:xfrm>
            <a:off x="4706457" y="3186430"/>
            <a:ext cx="93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-38</a:t>
            </a:r>
          </a:p>
        </p:txBody>
      </p:sp>
      <p:sp>
        <p:nvSpPr>
          <p:cNvPr id="27" name="内容占位符 3">
            <a:extLst>
              <a:ext uri="{FF2B5EF4-FFF2-40B4-BE49-F238E27FC236}">
                <a16:creationId xmlns="" xmlns:a16="http://schemas.microsoft.com/office/drawing/2014/main" id="{597CC5E3-0F05-4D42-88B4-C19BEE375F46}"/>
              </a:ext>
            </a:extLst>
          </p:cNvPr>
          <p:cNvSpPr txBox="1">
            <a:spLocks/>
          </p:cNvSpPr>
          <p:nvPr/>
        </p:nvSpPr>
        <p:spPr bwMode="auto">
          <a:xfrm>
            <a:off x="1309402" y="3546169"/>
            <a:ext cx="13869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内容占位符 3">
            <a:extLst>
              <a:ext uri="{FF2B5EF4-FFF2-40B4-BE49-F238E27FC236}">
                <a16:creationId xmlns="" xmlns:a16="http://schemas.microsoft.com/office/drawing/2014/main" id="{373E3CA3-047D-47B1-A0BE-2160979B290D}"/>
              </a:ext>
            </a:extLst>
          </p:cNvPr>
          <p:cNvSpPr txBox="1">
            <a:spLocks/>
          </p:cNvSpPr>
          <p:nvPr/>
        </p:nvSpPr>
        <p:spPr bwMode="auto">
          <a:xfrm>
            <a:off x="4124134" y="3543375"/>
            <a:ext cx="93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-480</a:t>
            </a:r>
          </a:p>
        </p:txBody>
      </p:sp>
      <p:sp>
        <p:nvSpPr>
          <p:cNvPr id="29" name="内容占位符 3">
            <a:extLst>
              <a:ext uri="{FF2B5EF4-FFF2-40B4-BE49-F238E27FC236}">
                <a16:creationId xmlns="" xmlns:a16="http://schemas.microsoft.com/office/drawing/2014/main" id="{914BC436-6FE6-4A87-B71D-79A058A0B9A0}"/>
              </a:ext>
            </a:extLst>
          </p:cNvPr>
          <p:cNvSpPr txBox="1">
            <a:spLocks/>
          </p:cNvSpPr>
          <p:nvPr/>
        </p:nvSpPr>
        <p:spPr bwMode="auto">
          <a:xfrm>
            <a:off x="1328516" y="3944477"/>
            <a:ext cx="13869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31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内容占位符 3">
            <a:extLst>
              <a:ext uri="{FF2B5EF4-FFF2-40B4-BE49-F238E27FC236}">
                <a16:creationId xmlns="" xmlns:a16="http://schemas.microsoft.com/office/drawing/2014/main" id="{B553E7E6-14FE-40CD-AEC7-6D340BFBFD9F}"/>
              </a:ext>
            </a:extLst>
          </p:cNvPr>
          <p:cNvSpPr txBox="1">
            <a:spLocks/>
          </p:cNvSpPr>
          <p:nvPr/>
        </p:nvSpPr>
        <p:spPr bwMode="auto">
          <a:xfrm>
            <a:off x="4046558" y="3919864"/>
            <a:ext cx="93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-1750</a:t>
            </a:r>
          </a:p>
        </p:txBody>
      </p:sp>
      <p:sp>
        <p:nvSpPr>
          <p:cNvPr id="31" name="内容占位符 3">
            <a:extLst>
              <a:ext uri="{FF2B5EF4-FFF2-40B4-BE49-F238E27FC236}">
                <a16:creationId xmlns="" xmlns:a16="http://schemas.microsoft.com/office/drawing/2014/main" id="{4CF313A6-EBE8-426B-BDDB-2C5585F1AF23}"/>
              </a:ext>
            </a:extLst>
          </p:cNvPr>
          <p:cNvSpPr txBox="1">
            <a:spLocks/>
          </p:cNvSpPr>
          <p:nvPr/>
        </p:nvSpPr>
        <p:spPr bwMode="auto">
          <a:xfrm>
            <a:off x="3920486" y="4270325"/>
            <a:ext cx="93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+2202</a:t>
            </a:r>
          </a:p>
        </p:txBody>
      </p:sp>
      <p:pic>
        <p:nvPicPr>
          <p:cNvPr id="32" name="Picture 3">
            <a:extLst>
              <a:ext uri="{FF2B5EF4-FFF2-40B4-BE49-F238E27FC236}">
                <a16:creationId xmlns="" xmlns:a16="http://schemas.microsoft.com/office/drawing/2014/main" id="{767592C6-8255-4FFB-AC80-69245A9A79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419622"/>
            <a:ext cx="819111" cy="122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对话气泡: 圆角矩形 32">
            <a:extLst>
              <a:ext uri="{FF2B5EF4-FFF2-40B4-BE49-F238E27FC236}">
                <a16:creationId xmlns="" xmlns:a16="http://schemas.microsoft.com/office/drawing/2014/main" id="{42C60316-E367-4C65-B191-EC45E7FC9D83}"/>
              </a:ext>
            </a:extLst>
          </p:cNvPr>
          <p:cNvSpPr/>
          <p:nvPr/>
        </p:nvSpPr>
        <p:spPr>
          <a:xfrm>
            <a:off x="5613958" y="966058"/>
            <a:ext cx="2700000" cy="1152000"/>
          </a:xfrm>
          <a:prstGeom prst="wedgeRoundRectCallout">
            <a:avLst>
              <a:gd name="adj1" fmla="val 56060"/>
              <a:gd name="adj2" fmla="val 34913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收入的钱用正数表示，支出的钱用负数表示。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对话气泡: 圆角矩形 34">
            <a:extLst>
              <a:ext uri="{FF2B5EF4-FFF2-40B4-BE49-F238E27FC236}">
                <a16:creationId xmlns="" xmlns:a16="http://schemas.microsoft.com/office/drawing/2014/main" id="{9ADBAB4A-1365-496D-B55C-367CA172FC74}"/>
              </a:ext>
            </a:extLst>
          </p:cNvPr>
          <p:cNvSpPr/>
          <p:nvPr/>
        </p:nvSpPr>
        <p:spPr>
          <a:xfrm>
            <a:off x="5745742" y="3651870"/>
            <a:ext cx="3002722" cy="562490"/>
          </a:xfrm>
          <a:prstGeom prst="wedgeRoundRectCallout">
            <a:avLst>
              <a:gd name="adj1" fmla="val -53140"/>
              <a:gd name="adj2" fmla="val 92839"/>
              <a:gd name="adj3" fmla="val 16667"/>
            </a:avLst>
          </a:prstGeom>
          <a:solidFill>
            <a:schemeClr val="lt1">
              <a:alpha val="4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总收入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-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总支出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结余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6" name="图片 3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36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3" grpId="0" animBg="1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="" xmlns:a16="http://schemas.microsoft.com/office/drawing/2014/main" id="{F04CE68C-3C1C-4C73-B6F2-DBE981C8189A}"/>
              </a:ext>
            </a:extLst>
          </p:cNvPr>
          <p:cNvSpPr txBox="1">
            <a:spLocks/>
          </p:cNvSpPr>
          <p:nvPr/>
        </p:nvSpPr>
        <p:spPr>
          <a:xfrm>
            <a:off x="365577" y="267494"/>
            <a:ext cx="1902167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问题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讨论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81DC775-52A4-4F8B-95C9-C2E20F7AFC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6097" y="915566"/>
            <a:ext cx="4412127" cy="3312368"/>
          </a:xfrm>
          <a:prstGeom prst="rect">
            <a:avLst/>
          </a:prstGeom>
          <a:solidFill>
            <a:schemeClr val="bg1"/>
          </a:solidFill>
          <a:effectLst>
            <a:softEdge rad="76200"/>
          </a:effectLst>
        </p:spPr>
      </p:pic>
      <p:sp>
        <p:nvSpPr>
          <p:cNvPr id="19" name="对话气泡: 圆角矩形 18">
            <a:extLst>
              <a:ext uri="{FF2B5EF4-FFF2-40B4-BE49-F238E27FC236}">
                <a16:creationId xmlns="" xmlns:a16="http://schemas.microsoft.com/office/drawing/2014/main" id="{6C277DB6-5919-45F5-B379-4B38E10A6B6F}"/>
              </a:ext>
            </a:extLst>
          </p:cNvPr>
          <p:cNvSpPr/>
          <p:nvPr/>
        </p:nvSpPr>
        <p:spPr>
          <a:xfrm>
            <a:off x="6192432" y="1110075"/>
            <a:ext cx="2268000" cy="741595"/>
          </a:xfrm>
          <a:prstGeom prst="wedgeRoundRectCallout">
            <a:avLst>
              <a:gd name="adj1" fmla="val -45676"/>
              <a:gd name="adj2" fmla="val 10588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结余“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-200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元”是什么意思？</a:t>
            </a: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对话气泡: 圆角矩形 19">
            <a:extLst>
              <a:ext uri="{FF2B5EF4-FFF2-40B4-BE49-F238E27FC236}">
                <a16:creationId xmlns="" xmlns:a16="http://schemas.microsoft.com/office/drawing/2014/main" id="{7FB454D0-5736-4557-AE88-2D5CC7288525}"/>
              </a:ext>
            </a:extLst>
          </p:cNvPr>
          <p:cNvSpPr/>
          <p:nvPr/>
        </p:nvSpPr>
        <p:spPr>
          <a:xfrm>
            <a:off x="6012480" y="3045070"/>
            <a:ext cx="2880000" cy="1080000"/>
          </a:xfrm>
          <a:prstGeom prst="wedgeRoundRectCallout">
            <a:avLst>
              <a:gd name="adj1" fmla="val -57113"/>
              <a:gd name="adj2" fmla="val -4752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“结余-200元”表示奶奶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透支（超支）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银行200元！</a:t>
            </a:r>
          </a:p>
        </p:txBody>
      </p:sp>
      <p:sp>
        <p:nvSpPr>
          <p:cNvPr id="21" name="对话气泡: 圆角矩形 20">
            <a:extLst>
              <a:ext uri="{FF2B5EF4-FFF2-40B4-BE49-F238E27FC236}">
                <a16:creationId xmlns="" xmlns:a16="http://schemas.microsoft.com/office/drawing/2014/main" id="{5CADCEB5-B833-47A8-8550-498D9790DF9C}"/>
              </a:ext>
            </a:extLst>
          </p:cNvPr>
          <p:cNvSpPr/>
          <p:nvPr/>
        </p:nvSpPr>
        <p:spPr>
          <a:xfrm>
            <a:off x="107504" y="2787774"/>
            <a:ext cx="2520000" cy="1116000"/>
          </a:xfrm>
          <a:prstGeom prst="wedgeRoundRectCallout">
            <a:avLst>
              <a:gd name="adj1" fmla="val 65993"/>
              <a:gd name="adj2" fmla="val -4070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“结余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+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200元”表示奶奶银行存款余额是200元！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7" name="圆角矩形标注 9220">
            <a:extLst>
              <a:ext uri="{FF2B5EF4-FFF2-40B4-BE49-F238E27FC236}">
                <a16:creationId xmlns="" xmlns:a16="http://schemas.microsoft.com/office/drawing/2014/main" id="{C333B09C-C199-4287-9386-65ABF7FC5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480" y="1419622"/>
            <a:ext cx="1800000" cy="756000"/>
          </a:xfrm>
          <a:prstGeom prst="wedgeRoundRectCallout">
            <a:avLst>
              <a:gd name="adj1" fmla="val 73754"/>
              <a:gd name="adj2" fmla="val 4563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如果“结余</a:t>
            </a:r>
          </a:p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+200元“呢？</a:t>
            </a:r>
          </a:p>
        </p:txBody>
      </p:sp>
    </p:spTree>
    <p:extLst>
      <p:ext uri="{BB962C8B-B14F-4D97-AF65-F5344CB8AC3E}">
        <p14:creationId xmlns:p14="http://schemas.microsoft.com/office/powerpoint/2010/main" val="127398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1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="" xmlns:a16="http://schemas.microsoft.com/office/drawing/2014/main" id="{F04CE68C-3C1C-4C73-B6F2-DBE981C8189A}"/>
              </a:ext>
            </a:extLst>
          </p:cNvPr>
          <p:cNvSpPr txBox="1">
            <a:spLocks/>
          </p:cNvSpPr>
          <p:nvPr/>
        </p:nvSpPr>
        <p:spPr>
          <a:xfrm>
            <a:off x="827584" y="915566"/>
            <a:ext cx="3870208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填空。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标题 1">
            <a:extLst>
              <a:ext uri="{FF2B5EF4-FFF2-40B4-BE49-F238E27FC236}">
                <a16:creationId xmlns="" xmlns:a16="http://schemas.microsoft.com/office/drawing/2014/main" id="{9F7E70DD-4F57-4DD3-94F2-38FC914CEFC4}"/>
              </a:ext>
            </a:extLst>
          </p:cNvPr>
          <p:cNvSpPr txBox="1">
            <a:spLocks/>
          </p:cNvSpPr>
          <p:nvPr/>
        </p:nvSpPr>
        <p:spPr>
          <a:xfrm>
            <a:off x="727105" y="1615628"/>
            <a:ext cx="6653207" cy="1009339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）体重减少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千克，可以记作（        ）；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体重增加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千克，可以记作（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sp>
        <p:nvSpPr>
          <p:cNvPr id="16" name="内容占位符 3">
            <a:extLst>
              <a:ext uri="{FF2B5EF4-FFF2-40B4-BE49-F238E27FC236}">
                <a16:creationId xmlns="" xmlns:a16="http://schemas.microsoft.com/office/drawing/2014/main" id="{BE3E379B-58B0-4086-9508-2F026132DA1F}"/>
              </a:ext>
            </a:extLst>
          </p:cNvPr>
          <p:cNvSpPr txBox="1">
            <a:spLocks/>
          </p:cNvSpPr>
          <p:nvPr/>
        </p:nvSpPr>
        <p:spPr bwMode="auto">
          <a:xfrm>
            <a:off x="5436096" y="1635646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对话气泡: 圆角矩形 16">
            <a:extLst>
              <a:ext uri="{FF2B5EF4-FFF2-40B4-BE49-F238E27FC236}">
                <a16:creationId xmlns="" xmlns:a16="http://schemas.microsoft.com/office/drawing/2014/main" id="{3547085A-F3CA-4C48-9AF0-BB7A811C2A15}"/>
              </a:ext>
            </a:extLst>
          </p:cNvPr>
          <p:cNvSpPr/>
          <p:nvPr/>
        </p:nvSpPr>
        <p:spPr>
          <a:xfrm>
            <a:off x="2139631" y="1728566"/>
            <a:ext cx="691508" cy="411048"/>
          </a:xfrm>
          <a:prstGeom prst="wedgeRoundRectCallout">
            <a:avLst>
              <a:gd name="adj1" fmla="val -46147"/>
              <a:gd name="adj2" fmla="val -44339"/>
              <a:gd name="adj3" fmla="val 16667"/>
            </a:avLst>
          </a:prstGeom>
          <a:solidFill>
            <a:schemeClr val="lt1">
              <a:alpha val="4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标题 1">
            <a:extLst>
              <a:ext uri="{FF2B5EF4-FFF2-40B4-BE49-F238E27FC236}">
                <a16:creationId xmlns="" xmlns:a16="http://schemas.microsoft.com/office/drawing/2014/main" id="{4188D3EB-123C-4927-8D82-DED6AE526AE4}"/>
              </a:ext>
            </a:extLst>
          </p:cNvPr>
          <p:cNvSpPr txBox="1">
            <a:spLocks/>
          </p:cNvSpPr>
          <p:nvPr/>
        </p:nvSpPr>
        <p:spPr>
          <a:xfrm>
            <a:off x="727105" y="2966820"/>
            <a:ext cx="6869231" cy="1009339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）河水下降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毫米，可以记作（        ）；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河水上涨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毫米，可以记作（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sp>
        <p:nvSpPr>
          <p:cNvPr id="19" name="内容占位符 3">
            <a:extLst>
              <a:ext uri="{FF2B5EF4-FFF2-40B4-BE49-F238E27FC236}">
                <a16:creationId xmlns="" xmlns:a16="http://schemas.microsoft.com/office/drawing/2014/main" id="{B9F141CB-4413-4540-BE5E-B4B889042696}"/>
              </a:ext>
            </a:extLst>
          </p:cNvPr>
          <p:cNvSpPr txBox="1">
            <a:spLocks/>
          </p:cNvSpPr>
          <p:nvPr/>
        </p:nvSpPr>
        <p:spPr bwMode="auto">
          <a:xfrm>
            <a:off x="5436096" y="2250118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内容占位符 3">
            <a:extLst>
              <a:ext uri="{FF2B5EF4-FFF2-40B4-BE49-F238E27FC236}">
                <a16:creationId xmlns="" xmlns:a16="http://schemas.microsoft.com/office/drawing/2014/main" id="{0FCE1E9D-BB43-4DD6-9D0A-C912C6FE5130}"/>
              </a:ext>
            </a:extLst>
          </p:cNvPr>
          <p:cNvSpPr txBox="1">
            <a:spLocks/>
          </p:cNvSpPr>
          <p:nvPr/>
        </p:nvSpPr>
        <p:spPr bwMode="auto">
          <a:xfrm>
            <a:off x="5580112" y="3046189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毫米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内容占位符 3">
            <a:extLst>
              <a:ext uri="{FF2B5EF4-FFF2-40B4-BE49-F238E27FC236}">
                <a16:creationId xmlns="" xmlns:a16="http://schemas.microsoft.com/office/drawing/2014/main" id="{42029F2B-7D32-4F36-A2FC-E9AD2BEF97A8}"/>
              </a:ext>
            </a:extLst>
          </p:cNvPr>
          <p:cNvSpPr txBox="1">
            <a:spLocks/>
          </p:cNvSpPr>
          <p:nvPr/>
        </p:nvSpPr>
        <p:spPr bwMode="auto">
          <a:xfrm>
            <a:off x="5580112" y="3622253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毫米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对话气泡: 圆角矩形 21">
            <a:extLst>
              <a:ext uri="{FF2B5EF4-FFF2-40B4-BE49-F238E27FC236}">
                <a16:creationId xmlns="" xmlns:a16="http://schemas.microsoft.com/office/drawing/2014/main" id="{0045CC63-BF19-421E-8526-BD6E8F876171}"/>
              </a:ext>
            </a:extLst>
          </p:cNvPr>
          <p:cNvSpPr/>
          <p:nvPr/>
        </p:nvSpPr>
        <p:spPr>
          <a:xfrm>
            <a:off x="2139631" y="2276604"/>
            <a:ext cx="691508" cy="411048"/>
          </a:xfrm>
          <a:prstGeom prst="wedgeRoundRectCallout">
            <a:avLst>
              <a:gd name="adj1" fmla="val -46147"/>
              <a:gd name="adj2" fmla="val -44339"/>
              <a:gd name="adj3" fmla="val 16667"/>
            </a:avLst>
          </a:prstGeom>
          <a:solidFill>
            <a:schemeClr val="lt1">
              <a:alpha val="4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对话气泡: 圆角矩形 22">
            <a:extLst>
              <a:ext uri="{FF2B5EF4-FFF2-40B4-BE49-F238E27FC236}">
                <a16:creationId xmlns="" xmlns:a16="http://schemas.microsoft.com/office/drawing/2014/main" id="{73ED5F8A-955E-4C08-BCA1-5DC2151D52D6}"/>
              </a:ext>
            </a:extLst>
          </p:cNvPr>
          <p:cNvSpPr/>
          <p:nvPr/>
        </p:nvSpPr>
        <p:spPr>
          <a:xfrm>
            <a:off x="2116347" y="3060441"/>
            <a:ext cx="691508" cy="411048"/>
          </a:xfrm>
          <a:prstGeom prst="wedgeRoundRectCallout">
            <a:avLst>
              <a:gd name="adj1" fmla="val -46147"/>
              <a:gd name="adj2" fmla="val -44339"/>
              <a:gd name="adj3" fmla="val 16667"/>
            </a:avLst>
          </a:prstGeom>
          <a:solidFill>
            <a:schemeClr val="lt1">
              <a:alpha val="4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对话气泡: 圆角矩形 23">
            <a:extLst>
              <a:ext uri="{FF2B5EF4-FFF2-40B4-BE49-F238E27FC236}">
                <a16:creationId xmlns="" xmlns:a16="http://schemas.microsoft.com/office/drawing/2014/main" id="{8633BA06-9A0A-43CA-91A5-16BCDA02ACC9}"/>
              </a:ext>
            </a:extLst>
          </p:cNvPr>
          <p:cNvSpPr/>
          <p:nvPr/>
        </p:nvSpPr>
        <p:spPr>
          <a:xfrm>
            <a:off x="2116347" y="3676132"/>
            <a:ext cx="691508" cy="411048"/>
          </a:xfrm>
          <a:prstGeom prst="wedgeRoundRectCallout">
            <a:avLst>
              <a:gd name="adj1" fmla="val -46147"/>
              <a:gd name="adj2" fmla="val -44339"/>
              <a:gd name="adj3" fmla="val 16667"/>
            </a:avLst>
          </a:prstGeom>
          <a:solidFill>
            <a:schemeClr val="lt1">
              <a:alpha val="4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对话气泡: 圆角矩形 25">
            <a:extLst>
              <a:ext uri="{FF2B5EF4-FFF2-40B4-BE49-F238E27FC236}">
                <a16:creationId xmlns="" xmlns:a16="http://schemas.microsoft.com/office/drawing/2014/main" id="{93A75AF7-367B-409A-B746-971DB015E166}"/>
              </a:ext>
            </a:extLst>
          </p:cNvPr>
          <p:cNvSpPr/>
          <p:nvPr/>
        </p:nvSpPr>
        <p:spPr>
          <a:xfrm>
            <a:off x="2787093" y="1101973"/>
            <a:ext cx="5169283" cy="461665"/>
          </a:xfrm>
          <a:prstGeom prst="wedgeRoundRectCallout">
            <a:avLst>
              <a:gd name="adj1" fmla="val -41050"/>
              <a:gd name="adj2" fmla="val 9506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用正、负数可以表示相反事物的量。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0" name="图片 2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1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081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/>
      <p:bldP spid="20" grpId="0"/>
      <p:bldP spid="21" grpId="0"/>
      <p:bldP spid="22" grpId="0" animBg="1"/>
      <p:bldP spid="23" grpId="0" animBg="1"/>
      <p:bldP spid="24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="" xmlns:a16="http://schemas.microsoft.com/office/drawing/2014/main" id="{F04CE68C-3C1C-4C73-B6F2-DBE981C8189A}"/>
              </a:ext>
            </a:extLst>
          </p:cNvPr>
          <p:cNvSpPr txBox="1">
            <a:spLocks/>
          </p:cNvSpPr>
          <p:nvPr/>
        </p:nvSpPr>
        <p:spPr>
          <a:xfrm>
            <a:off x="323528" y="267494"/>
            <a:ext cx="6840760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根据下表写出亮亮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月份的收支情况。</a:t>
            </a:r>
          </a:p>
        </p:txBody>
      </p:sp>
      <p:sp>
        <p:nvSpPr>
          <p:cNvPr id="27" name="标题 1">
            <a:extLst>
              <a:ext uri="{FF2B5EF4-FFF2-40B4-BE49-F238E27FC236}">
                <a16:creationId xmlns="" xmlns:a16="http://schemas.microsoft.com/office/drawing/2014/main" id="{1D03F18C-E5D3-4013-9CC6-BF39DF357FC6}"/>
              </a:ext>
            </a:extLst>
          </p:cNvPr>
          <p:cNvSpPr txBox="1">
            <a:spLocks/>
          </p:cNvSpPr>
          <p:nvPr/>
        </p:nvSpPr>
        <p:spPr>
          <a:xfrm>
            <a:off x="6516216" y="915566"/>
            <a:ext cx="1584176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单元：元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="" xmlns:a16="http://schemas.microsoft.com/office/drawing/2014/main" id="{0D295FF6-9A51-4D29-AB24-E8F3380C1D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966700"/>
              </p:ext>
            </p:extLst>
          </p:nvPr>
        </p:nvGraphicFramePr>
        <p:xfrm>
          <a:off x="694311" y="1324624"/>
          <a:ext cx="7173714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5619">
                  <a:extLst>
                    <a:ext uri="{9D8B030D-6E8A-4147-A177-3AD203B41FA5}">
                      <a16:colId xmlns="" xmlns:a16="http://schemas.microsoft.com/office/drawing/2014/main" val="1887034104"/>
                    </a:ext>
                  </a:extLst>
                </a:gridCol>
                <a:gridCol w="1195619">
                  <a:extLst>
                    <a:ext uri="{9D8B030D-6E8A-4147-A177-3AD203B41FA5}">
                      <a16:colId xmlns="" xmlns:a16="http://schemas.microsoft.com/office/drawing/2014/main" val="3477701325"/>
                    </a:ext>
                  </a:extLst>
                </a:gridCol>
                <a:gridCol w="1195619">
                  <a:extLst>
                    <a:ext uri="{9D8B030D-6E8A-4147-A177-3AD203B41FA5}">
                      <a16:colId xmlns="" xmlns:a16="http://schemas.microsoft.com/office/drawing/2014/main" val="2782579371"/>
                    </a:ext>
                  </a:extLst>
                </a:gridCol>
                <a:gridCol w="1195619">
                  <a:extLst>
                    <a:ext uri="{9D8B030D-6E8A-4147-A177-3AD203B41FA5}">
                      <a16:colId xmlns="" xmlns:a16="http://schemas.microsoft.com/office/drawing/2014/main" val="1904613669"/>
                    </a:ext>
                  </a:extLst>
                </a:gridCol>
                <a:gridCol w="1195619">
                  <a:extLst>
                    <a:ext uri="{9D8B030D-6E8A-4147-A177-3AD203B41FA5}">
                      <a16:colId xmlns="" xmlns:a16="http://schemas.microsoft.com/office/drawing/2014/main" val="4277683463"/>
                    </a:ext>
                  </a:extLst>
                </a:gridCol>
                <a:gridCol w="1195619">
                  <a:extLst>
                    <a:ext uri="{9D8B030D-6E8A-4147-A177-3AD203B41FA5}">
                      <a16:colId xmlns="" xmlns:a16="http://schemas.microsoft.com/office/drawing/2014/main" val="28022503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itchFamily="49" charset="-122"/>
                          <a:ea typeface="楷体" pitchFamily="49" charset="-122"/>
                        </a:rPr>
                        <a:t>工 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itchFamily="49" charset="-122"/>
                          <a:ea typeface="楷体" pitchFamily="49" charset="-122"/>
                        </a:rPr>
                        <a:t>伙食费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itchFamily="49" charset="-122"/>
                          <a:ea typeface="楷体" pitchFamily="49" charset="-122"/>
                        </a:rPr>
                        <a:t>奖 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itchFamily="49" charset="-122"/>
                          <a:ea typeface="楷体" pitchFamily="49" charset="-122"/>
                        </a:rPr>
                        <a:t>水电费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itchFamily="49" charset="-122"/>
                          <a:ea typeface="楷体" pitchFamily="49" charset="-122"/>
                        </a:rPr>
                        <a:t>买 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itchFamily="49" charset="-122"/>
                          <a:ea typeface="楷体" pitchFamily="49" charset="-122"/>
                        </a:rPr>
                        <a:t>结 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59730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itchFamily="49" charset="-122"/>
                          <a:ea typeface="楷体" pitchFamily="49" charset="-122"/>
                        </a:rPr>
                        <a:t>+5800</a:t>
                      </a:r>
                      <a:endParaRPr lang="zh-CN" altLang="en-US" sz="20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itchFamily="49" charset="-122"/>
                          <a:ea typeface="楷体" pitchFamily="49" charset="-122"/>
                        </a:rPr>
                        <a:t>-1850</a:t>
                      </a:r>
                      <a:endParaRPr lang="zh-CN" altLang="en-US" sz="20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itchFamily="49" charset="-122"/>
                          <a:ea typeface="楷体" pitchFamily="49" charset="-122"/>
                        </a:rPr>
                        <a:t>+600</a:t>
                      </a:r>
                      <a:endParaRPr lang="zh-CN" altLang="en-US" sz="20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itchFamily="49" charset="-122"/>
                          <a:ea typeface="楷体" pitchFamily="49" charset="-122"/>
                        </a:rPr>
                        <a:t>-240</a:t>
                      </a:r>
                      <a:endParaRPr lang="zh-CN" altLang="en-US" sz="20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itchFamily="49" charset="-122"/>
                          <a:ea typeface="楷体" pitchFamily="49" charset="-122"/>
                        </a:rPr>
                        <a:t>-200</a:t>
                      </a:r>
                      <a:endParaRPr lang="zh-CN" altLang="en-US" sz="20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35607841"/>
                  </a:ext>
                </a:extLst>
              </a:tr>
            </a:tbl>
          </a:graphicData>
        </a:graphic>
      </p:graphicFrame>
      <p:sp>
        <p:nvSpPr>
          <p:cNvPr id="28" name="标题 1">
            <a:extLst>
              <a:ext uri="{FF2B5EF4-FFF2-40B4-BE49-F238E27FC236}">
                <a16:creationId xmlns="" xmlns:a16="http://schemas.microsoft.com/office/drawing/2014/main" id="{B17DAD76-4DAC-49E1-85E3-AD4FA1AC7976}"/>
              </a:ext>
            </a:extLst>
          </p:cNvPr>
          <p:cNvSpPr txBox="1">
            <a:spLocks/>
          </p:cNvSpPr>
          <p:nvPr/>
        </p:nvSpPr>
        <p:spPr>
          <a:xfrm>
            <a:off x="659621" y="2427734"/>
            <a:ext cx="7584787" cy="708373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爸爸妈妈的工资（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），伙食费（ 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），奖金（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），水电费（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），买书（      ）。</a:t>
            </a:r>
          </a:p>
        </p:txBody>
      </p:sp>
      <p:sp>
        <p:nvSpPr>
          <p:cNvPr id="29" name="内容占位符 3">
            <a:extLst>
              <a:ext uri="{FF2B5EF4-FFF2-40B4-BE49-F238E27FC236}">
                <a16:creationId xmlns="" xmlns:a16="http://schemas.microsoft.com/office/drawing/2014/main" id="{DE76CF11-F925-418E-96B2-D8072989BF42}"/>
              </a:ext>
            </a:extLst>
          </p:cNvPr>
          <p:cNvSpPr txBox="1">
            <a:spLocks/>
          </p:cNvSpPr>
          <p:nvPr/>
        </p:nvSpPr>
        <p:spPr bwMode="auto">
          <a:xfrm>
            <a:off x="3347864" y="2427734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5800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内容占位符 3">
            <a:extLst>
              <a:ext uri="{FF2B5EF4-FFF2-40B4-BE49-F238E27FC236}">
                <a16:creationId xmlns="" xmlns:a16="http://schemas.microsoft.com/office/drawing/2014/main" id="{4C28AC9F-3F4C-4F27-8FC6-79AB45346E33}"/>
              </a:ext>
            </a:extLst>
          </p:cNvPr>
          <p:cNvSpPr txBox="1">
            <a:spLocks/>
          </p:cNvSpPr>
          <p:nvPr/>
        </p:nvSpPr>
        <p:spPr bwMode="auto">
          <a:xfrm>
            <a:off x="6300192" y="2398117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1850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内容占位符 3">
            <a:extLst>
              <a:ext uri="{FF2B5EF4-FFF2-40B4-BE49-F238E27FC236}">
                <a16:creationId xmlns="" xmlns:a16="http://schemas.microsoft.com/office/drawing/2014/main" id="{3CD98315-4A6A-4C3E-9F47-5B4C0574ED17}"/>
              </a:ext>
            </a:extLst>
          </p:cNvPr>
          <p:cNvSpPr txBox="1">
            <a:spLocks/>
          </p:cNvSpPr>
          <p:nvPr/>
        </p:nvSpPr>
        <p:spPr bwMode="auto">
          <a:xfrm>
            <a:off x="1835696" y="2766734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内容占位符 3">
            <a:extLst>
              <a:ext uri="{FF2B5EF4-FFF2-40B4-BE49-F238E27FC236}">
                <a16:creationId xmlns="" xmlns:a16="http://schemas.microsoft.com/office/drawing/2014/main" id="{1DB516D5-4AAE-4D1F-AB71-2E48DC1FB5BF}"/>
              </a:ext>
            </a:extLst>
          </p:cNvPr>
          <p:cNvSpPr txBox="1">
            <a:spLocks/>
          </p:cNvSpPr>
          <p:nvPr/>
        </p:nvSpPr>
        <p:spPr bwMode="auto">
          <a:xfrm>
            <a:off x="5004048" y="2766734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内容占位符 3">
            <a:extLst>
              <a:ext uri="{FF2B5EF4-FFF2-40B4-BE49-F238E27FC236}">
                <a16:creationId xmlns="" xmlns:a16="http://schemas.microsoft.com/office/drawing/2014/main" id="{B259FD2A-6328-4DEC-B9A0-552390C49FE4}"/>
              </a:ext>
            </a:extLst>
          </p:cNvPr>
          <p:cNvSpPr txBox="1">
            <a:spLocks/>
          </p:cNvSpPr>
          <p:nvPr/>
        </p:nvSpPr>
        <p:spPr bwMode="auto">
          <a:xfrm>
            <a:off x="1115616" y="3136107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对话气泡: 圆角矩形 33">
            <a:extLst>
              <a:ext uri="{FF2B5EF4-FFF2-40B4-BE49-F238E27FC236}">
                <a16:creationId xmlns="" xmlns:a16="http://schemas.microsoft.com/office/drawing/2014/main" id="{972F73CA-64E8-456A-B5F5-22BB546FC0F4}"/>
              </a:ext>
            </a:extLst>
          </p:cNvPr>
          <p:cNvSpPr/>
          <p:nvPr/>
        </p:nvSpPr>
        <p:spPr>
          <a:xfrm>
            <a:off x="2645475" y="3651870"/>
            <a:ext cx="3510701" cy="395956"/>
          </a:xfrm>
          <a:prstGeom prst="wedgeRoundRectCallout">
            <a:avLst>
              <a:gd name="adj1" fmla="val -42977"/>
              <a:gd name="adj2" fmla="val 51752"/>
              <a:gd name="adj3" fmla="val 16667"/>
            </a:avLst>
          </a:prstGeom>
          <a:solidFill>
            <a:schemeClr val="lt1">
              <a:alpha val="4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总收入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-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总支出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结余</a:t>
            </a:r>
          </a:p>
        </p:txBody>
      </p:sp>
      <p:sp>
        <p:nvSpPr>
          <p:cNvPr id="35" name="标题 1">
            <a:extLst>
              <a:ext uri="{FF2B5EF4-FFF2-40B4-BE49-F238E27FC236}">
                <a16:creationId xmlns="" xmlns:a16="http://schemas.microsoft.com/office/drawing/2014/main" id="{6AC7F215-FD2B-4E9E-B87E-7951844235B5}"/>
              </a:ext>
            </a:extLst>
          </p:cNvPr>
          <p:cNvSpPr txBox="1">
            <a:spLocks/>
          </p:cNvSpPr>
          <p:nvPr/>
        </p:nvSpPr>
        <p:spPr>
          <a:xfrm>
            <a:off x="1187034" y="4198317"/>
            <a:ext cx="6625936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5800+600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1850+240+200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=4110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（元）</a:t>
            </a:r>
          </a:p>
        </p:txBody>
      </p:sp>
      <p:sp>
        <p:nvSpPr>
          <p:cNvPr id="36" name="内容占位符 3">
            <a:extLst>
              <a:ext uri="{FF2B5EF4-FFF2-40B4-BE49-F238E27FC236}">
                <a16:creationId xmlns="" xmlns:a16="http://schemas.microsoft.com/office/drawing/2014/main" id="{9E0F9B76-55ED-4A7E-B6EF-33BB49BF739E}"/>
              </a:ext>
            </a:extLst>
          </p:cNvPr>
          <p:cNvSpPr txBox="1">
            <a:spLocks/>
          </p:cNvSpPr>
          <p:nvPr/>
        </p:nvSpPr>
        <p:spPr bwMode="auto">
          <a:xfrm>
            <a:off x="6732240" y="1703947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4110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304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 animBg="1"/>
      <p:bldP spid="35" grpId="0" animBg="1"/>
      <p:bldP spid="3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1028</Words>
  <Application>Microsoft Office PowerPoint</Application>
  <PresentationFormat>全屏显示(16:9)</PresentationFormat>
  <Paragraphs>146</Paragraphs>
  <Slides>16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Calibri</vt:lpstr>
      <vt:lpstr>黑体</vt:lpstr>
      <vt:lpstr>楷体</vt:lpstr>
      <vt:lpstr>幼圆</vt:lpstr>
      <vt:lpstr>华文楷体</vt:lpstr>
      <vt:lpstr>Wingdings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2018-10-31T06:27:24Z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